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80" r:id="rId5"/>
    <p:sldId id="281" r:id="rId6"/>
    <p:sldId id="279" r:id="rId7"/>
    <p:sldId id="260" r:id="rId8"/>
    <p:sldId id="261" r:id="rId9"/>
    <p:sldId id="275" r:id="rId10"/>
    <p:sldId id="262" r:id="rId11"/>
    <p:sldId id="278" r:id="rId12"/>
    <p:sldId id="277" r:id="rId13"/>
    <p:sldId id="263" r:id="rId14"/>
    <p:sldId id="276" r:id="rId15"/>
    <p:sldId id="266" r:id="rId16"/>
    <p:sldId id="267" r:id="rId17"/>
    <p:sldId id="269" r:id="rId18"/>
    <p:sldId id="282" r:id="rId19"/>
    <p:sldId id="286" r:id="rId20"/>
    <p:sldId id="287" r:id="rId21"/>
    <p:sldId id="288" r:id="rId22"/>
    <p:sldId id="283" r:id="rId23"/>
    <p:sldId id="289" r:id="rId24"/>
    <p:sldId id="284" r:id="rId25"/>
    <p:sldId id="290" r:id="rId26"/>
    <p:sldId id="258" r:id="rId2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496" y="176"/>
      </p:cViewPr>
      <p:guideLst>
        <p:guide orient="horz" pos="20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1" Type="http://schemas.openxmlformats.org/officeDocument/2006/relationships/image" Target="../media/image4.wmf"/><Relationship Id="rId2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  <a:t>2018/10/25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  <a:t>2018/10/25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  <a:t>2018/10/25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  <a:t>2018/10/25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  <a:t>2018/10/25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  <a:t>2018/10/25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458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593372" y="4651375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陈海斌</a:t>
            </a: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571894" y="5556250"/>
            <a:ext cx="11520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Lab of  Machine Learning and Data Mining</a:t>
            </a:r>
            <a:endParaRPr lang="en-US" altLang="zh-CN" sz="2400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Arial" panose="020B0604020202020204" pitchFamily="34" charset="0"/>
              </a:rPr>
              <a:t>South China University of Technology</a:t>
            </a:r>
            <a:endParaRPr lang="zh-CN" altLang="en-US" sz="2400" dirty="0"/>
          </a:p>
        </p:txBody>
      </p:sp>
      <p:pic>
        <p:nvPicPr>
          <p:cNvPr id="2053" name="图片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0" y="4210050"/>
            <a:ext cx="2552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382587" y="2236189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altLang="en-US" sz="4000" dirty="0" smtClean="0">
                <a:solidFill>
                  <a:schemeClr val="bg1"/>
                </a:solidFill>
              </a:rPr>
              <a:t>                                        文本分类</a:t>
            </a:r>
            <a:r>
              <a:rPr lang="en-US" altLang="zh-CN" sz="1100" dirty="0" smtClean="0">
                <a:solidFill>
                  <a:schemeClr val="bg1"/>
                </a:solidFill>
              </a:rPr>
              <a:t>	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Text-RCNN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29" y="2180891"/>
            <a:ext cx="6961881" cy="28239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8" y="4577586"/>
            <a:ext cx="4376726" cy="85455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6100" y="6423379"/>
            <a:ext cx="6644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Recurrent </a:t>
            </a:r>
            <a:r>
              <a:rPr lang="en-US" altLang="zh-CN" sz="1400" dirty="0"/>
              <a:t>Convolutional Neural Networks for Text Classification</a:t>
            </a:r>
            <a:r>
              <a:rPr lang="en-US" altLang="zh-CN" sz="1400" dirty="0" smtClean="0"/>
              <a:t>(2015AAAI)</a:t>
            </a:r>
            <a:endParaRPr lang="en-US" altLang="zh-CN" sz="1400" dirty="0"/>
          </a:p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46100" y="2157269"/>
            <a:ext cx="4104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embedding</a:t>
            </a:r>
          </a:p>
          <a:p>
            <a:r>
              <a:rPr kumimoji="1" lang="en-US" altLang="zh-CN" dirty="0" smtClean="0"/>
              <a:t>W(</a:t>
            </a:r>
            <a:r>
              <a:rPr kumimoji="1" lang="en-US" altLang="zh-CN" dirty="0" err="1" smtClean="0"/>
              <a:t>sl</a:t>
            </a:r>
            <a:r>
              <a:rPr kumimoji="1" lang="en-US" altLang="zh-CN" dirty="0" smtClean="0"/>
              <a:t>):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combine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semantic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</a:p>
          <a:p>
            <a:r>
              <a:rPr kumimoji="1" lang="en-US" altLang="zh-CN" dirty="0" smtClean="0"/>
              <a:t>W(l):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hidden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hidden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</a:p>
          <a:p>
            <a:r>
              <a:rPr kumimoji="1" lang="en-US" altLang="zh-CN" dirty="0"/>
              <a:t>f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non-linear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0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Text-RCNN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29" y="2180891"/>
            <a:ext cx="6961881" cy="282397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6100" y="6423379"/>
            <a:ext cx="6644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Recurrent </a:t>
            </a:r>
            <a:r>
              <a:rPr lang="en-US" altLang="zh-CN" sz="1400" dirty="0"/>
              <a:t>Convolutional Neural Networks for Text Classification</a:t>
            </a:r>
            <a:r>
              <a:rPr lang="en-US" altLang="zh-CN" sz="1400" dirty="0" smtClean="0"/>
              <a:t>(2015AAAI)</a:t>
            </a:r>
            <a:endParaRPr lang="en-US" altLang="zh-CN" sz="1400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7" y="2098323"/>
            <a:ext cx="2641600" cy="38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03" y="2744943"/>
            <a:ext cx="2492728" cy="5007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028" y="3451325"/>
            <a:ext cx="1617839" cy="4360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510" y="4191573"/>
            <a:ext cx="1912409" cy="4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char-CNN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6100" y="6423379"/>
            <a:ext cx="6644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 Character-level Convolutional Networks for Text </a:t>
            </a:r>
            <a:r>
              <a:rPr lang="en-US" altLang="zh-CN" sz="1400" dirty="0" smtClean="0"/>
              <a:t>Classification(2015NIPS)</a:t>
            </a:r>
            <a:endParaRPr lang="en-US" altLang="zh-CN" sz="1400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3014645"/>
            <a:ext cx="6464300" cy="2349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6100" y="5895460"/>
            <a:ext cx="655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层卷积、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层全连接层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带</a:t>
            </a:r>
            <a:r>
              <a:rPr kumimoji="1" lang="en-US" altLang="zh-CN" dirty="0" smtClean="0"/>
              <a:t>dropout)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02500" y="3678128"/>
            <a:ext cx="477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用户生成数据</a:t>
            </a:r>
            <a:r>
              <a:rPr lang="zh-CN" altLang="en-US" dirty="0" smtClean="0"/>
              <a:t>不规范（拼写错误，表情符号）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不需要预训练词向量</a:t>
            </a:r>
            <a:endParaRPr kumimoji="1" lang="en-US" altLang="zh-CN" dirty="0"/>
          </a:p>
          <a:p>
            <a:r>
              <a:rPr kumimoji="1" lang="zh-CN" altLang="en-US" dirty="0" smtClean="0"/>
              <a:t>无词法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句法信息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大规模训练集或应用场景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9" y="1890550"/>
            <a:ext cx="6509455" cy="87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FastText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6100" y="6423379"/>
            <a:ext cx="664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Bag of Tricks for Efficient Text </a:t>
            </a:r>
            <a:r>
              <a:rPr lang="en-US" altLang="zh-CN" sz="1400" dirty="0" smtClean="0"/>
              <a:t>Classification(EACL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2017)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75" y="1609285"/>
            <a:ext cx="4486897" cy="30868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1" y="1631951"/>
            <a:ext cx="3195656" cy="39932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75" y="4942594"/>
            <a:ext cx="3561545" cy="10328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16889" y="5975442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fastText</a:t>
            </a:r>
            <a:r>
              <a:rPr kumimoji="1" lang="en-US" altLang="zh-CN" dirty="0"/>
              <a:t> </a:t>
            </a:r>
            <a:r>
              <a:rPr kumimoji="1" lang="zh-CN" altLang="en-US" dirty="0"/>
              <a:t>预测标签，而 </a:t>
            </a:r>
            <a:r>
              <a:rPr kumimoji="1" lang="en-US" altLang="zh-CN" dirty="0"/>
              <a:t>CBOW </a:t>
            </a:r>
            <a:r>
              <a:rPr kumimoji="1" lang="zh-CN" altLang="en-US" dirty="0"/>
              <a:t>模型预测中间词。</a:t>
            </a:r>
          </a:p>
        </p:txBody>
      </p:sp>
    </p:spTree>
    <p:extLst>
      <p:ext uri="{BB962C8B-B14F-4D97-AF65-F5344CB8AC3E}">
        <p14:creationId xmlns:p14="http://schemas.microsoft.com/office/powerpoint/2010/main" val="151553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FastText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6100" y="6423379"/>
            <a:ext cx="664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Bag of Tricks for Efficient Text </a:t>
            </a:r>
            <a:r>
              <a:rPr lang="en-US" altLang="zh-CN" sz="1400" dirty="0" smtClean="0"/>
              <a:t>Classification(EACL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2017)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456" y="2672292"/>
            <a:ext cx="3612444" cy="24852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1825625"/>
            <a:ext cx="6135739" cy="2204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180" y="4126560"/>
            <a:ext cx="3944761" cy="22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Seq2SeqAtte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8130"/>
            <a:ext cx="5890942" cy="18747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382" y="3806962"/>
            <a:ext cx="4594577" cy="2860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548" y="2838408"/>
            <a:ext cx="4425244" cy="21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深度学习基础模型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 smtClean="0"/>
              <a:t>架构上不严谨的分类：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·</a:t>
            </a:r>
            <a:r>
              <a:rPr kumimoji="1" lang="zh-CN" altLang="en-US" sz="2000" dirty="0"/>
              <a:t>类传统方法：</a:t>
            </a:r>
            <a:r>
              <a:rPr kumimoji="1" lang="en-US" altLang="zh-CN" sz="2000" dirty="0" err="1"/>
              <a:t>fastText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·</a:t>
            </a:r>
            <a:r>
              <a:rPr kumimoji="1" lang="zh-CN" altLang="en-US" sz="2000" dirty="0"/>
              <a:t>字符级别：</a:t>
            </a:r>
            <a:r>
              <a:rPr kumimoji="1" lang="en-US" altLang="zh-CN" sz="2000" dirty="0" smtClean="0"/>
              <a:t>char-CNN(</a:t>
            </a:r>
            <a:r>
              <a:rPr kumimoji="1" lang="zh-CN" altLang="en-US" sz="2000" dirty="0" smtClean="0"/>
              <a:t>这两个为浅层语义建模</a:t>
            </a:r>
            <a:r>
              <a:rPr kumimoji="1" lang="en-US" altLang="zh-CN" sz="2000" dirty="0" smtClean="0"/>
              <a:t>)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·</a:t>
            </a:r>
            <a:r>
              <a:rPr kumimoji="1" lang="zh-CN" altLang="en-US" sz="2000" dirty="0"/>
              <a:t>词</a:t>
            </a:r>
            <a:r>
              <a:rPr kumimoji="1" lang="zh-CN" altLang="en-US" sz="2000"/>
              <a:t>向量</a:t>
            </a:r>
            <a:r>
              <a:rPr kumimoji="1" lang="zh-CN" altLang="en-US" sz="2000" smtClean="0"/>
              <a:t>：</a:t>
            </a:r>
            <a:r>
              <a:rPr kumimoji="1" lang="en-US" altLang="zh-CN" sz="2000" smtClean="0"/>
              <a:t>TextRCNN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·</a:t>
            </a:r>
            <a:r>
              <a:rPr kumimoji="1" lang="zh-CN" altLang="en-US" sz="2000" dirty="0"/>
              <a:t>分层</a:t>
            </a:r>
            <a:r>
              <a:rPr kumimoji="1" lang="en-US" altLang="zh-CN" sz="2000" dirty="0"/>
              <a:t>attention</a:t>
            </a:r>
            <a:r>
              <a:rPr kumimoji="1" lang="zh-CN" altLang="en-US" sz="2000" dirty="0"/>
              <a:t>：</a:t>
            </a:r>
            <a:r>
              <a:rPr kumimoji="1" lang="en-US" altLang="zh-CN" sz="2000" dirty="0" err="1" smtClean="0"/>
              <a:t>HierAtteNet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 smtClean="0"/>
              <a:t>·Seq2SeqAttn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Transformer</a:t>
            </a:r>
            <a:endParaRPr kumimoji="1" lang="en-US" altLang="zh-CN" sz="20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72" y="4594471"/>
            <a:ext cx="7730772" cy="15114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444" y="5000978"/>
            <a:ext cx="2921851" cy="11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4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361244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SGM:Sequence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Generation Model for Multi-Label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Classification[COLING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best papers]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sz="36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89" y="1686807"/>
            <a:ext cx="6608939" cy="2608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27522" y="2125425"/>
            <a:ext cx="45832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多标签问题：横向与纵向</a:t>
            </a:r>
            <a:endParaRPr kumimoji="1" lang="en-US" altLang="zh-CN" dirty="0" smtClean="0"/>
          </a:p>
          <a:p>
            <a:r>
              <a:rPr kumimoji="1" lang="en-US" altLang="zh-CN" dirty="0" smtClean="0"/>
              <a:t>x  </a:t>
            </a:r>
            <a:r>
              <a:rPr kumimoji="1" lang="en-US" altLang="zh-CN" dirty="0"/>
              <a:t>= (</a:t>
            </a:r>
            <a:r>
              <a:rPr kumimoji="1" lang="en-US" altLang="zh-CN" dirty="0" smtClean="0"/>
              <a:t>w1, w2, </a:t>
            </a:r>
            <a:r>
              <a:rPr kumimoji="1" lang="en-US" altLang="zh-CN" dirty="0"/>
              <a:t>…, </a:t>
            </a:r>
            <a:r>
              <a:rPr kumimoji="1" lang="en-US" altLang="zh-CN" dirty="0" err="1" smtClean="0"/>
              <a:t>wm</a:t>
            </a:r>
            <a:r>
              <a:rPr kumimoji="1" lang="en-US" altLang="zh-CN" dirty="0"/>
              <a:t>) </a:t>
            </a:r>
            <a:r>
              <a:rPr kumimoji="1" lang="zh-CN" altLang="en-US" dirty="0"/>
              <a:t>为句子长度为</a:t>
            </a:r>
            <a:r>
              <a:rPr kumimoji="1" lang="en-US" altLang="zh-CN" dirty="0"/>
              <a:t>m</a:t>
            </a:r>
            <a:r>
              <a:rPr kumimoji="1" lang="zh-CN" altLang="en-US" dirty="0"/>
              <a:t>个词的句子序列 </a:t>
            </a:r>
            <a:r>
              <a:rPr kumimoji="1" lang="zh-CN" altLang="en-US" dirty="0" smtClean="0"/>
              <a:t>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L </a:t>
            </a:r>
            <a:r>
              <a:rPr kumimoji="1" lang="en-US" altLang="zh-CN" dirty="0"/>
              <a:t>= </a:t>
            </a:r>
            <a:r>
              <a:rPr kumimoji="1" lang="en-US" altLang="zh-CN" dirty="0" smtClean="0"/>
              <a:t>{l1</a:t>
            </a:r>
            <a:r>
              <a:rPr kumimoji="1" lang="en-US" altLang="zh-CN" dirty="0"/>
              <a:t>, </a:t>
            </a:r>
            <a:r>
              <a:rPr kumimoji="1" lang="en-US" altLang="zh-CN" dirty="0" smtClean="0"/>
              <a:t>l2</a:t>
            </a:r>
            <a:r>
              <a:rPr kumimoji="1" lang="en-US" altLang="zh-CN" dirty="0"/>
              <a:t>, … , </a:t>
            </a:r>
            <a:r>
              <a:rPr kumimoji="1" lang="en-US" altLang="zh-CN" dirty="0" err="1" smtClean="0"/>
              <a:t>lL</a:t>
            </a:r>
            <a:r>
              <a:rPr kumimoji="1" lang="en-US" altLang="zh-CN" dirty="0"/>
              <a:t>} </a:t>
            </a:r>
            <a:r>
              <a:rPr kumimoji="1" lang="zh-CN" altLang="en-US" dirty="0"/>
              <a:t>是所有的标签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针对句子序列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有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个标签</a:t>
            </a:r>
            <a:r>
              <a:rPr kumimoji="1" lang="zh-CN" altLang="en-US" dirty="0" smtClean="0"/>
              <a:t>，这</a:t>
            </a:r>
            <a:r>
              <a:rPr kumimoji="1" lang="en-US" altLang="zh-CN" dirty="0" smtClean="0"/>
              <a:t>n</a:t>
            </a:r>
            <a:r>
              <a:rPr kumimoji="1" lang="zh-CN" altLang="en-US" dirty="0"/>
              <a:t>个标签的集合</a:t>
            </a:r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y </a:t>
            </a:r>
            <a:r>
              <a:rPr kumimoji="1" lang="zh-CN" altLang="en-US" dirty="0"/>
              <a:t>且有 </a:t>
            </a:r>
            <a:r>
              <a:rPr kumimoji="1" lang="en-US" altLang="zh-CN" dirty="0" smtClean="0"/>
              <a:t>y ⊂ L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工业界：</a:t>
            </a:r>
            <a:r>
              <a:rPr kumimoji="1" lang="en-US" altLang="zh-CN" dirty="0"/>
              <a:t>BR:</a:t>
            </a:r>
            <a:r>
              <a:rPr kumimoji="1" lang="zh-CN" altLang="en-US" dirty="0"/>
              <a:t> </a:t>
            </a:r>
            <a:r>
              <a:rPr lang="en-US" altLang="zh-CN" dirty="0"/>
              <a:t>multiple single-label</a:t>
            </a:r>
            <a:r>
              <a:rPr lang="zh-CN" altLang="en-US" dirty="0"/>
              <a:t> </a:t>
            </a:r>
            <a:r>
              <a:rPr lang="en-US" altLang="zh-CN" dirty="0" smtClean="0"/>
              <a:t>classification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44" y="4433749"/>
            <a:ext cx="6490946" cy="22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361244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SGM:Sequence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Generation Model for Multi-Label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Classification[COLING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best papers]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sz="36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546100" y="1627894"/>
            <a:ext cx="50644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 panose="020B0604020202020204" pitchFamily="34" charset="0"/>
              <a:buNone/>
              <a:defRPr/>
            </a:pPr>
            <a:r>
              <a:rPr lang="en-US" altLang="zh-CN" sz="2000" noProof="1" smtClean="0">
                <a:latin typeface="Times New Roman" panose="02020603050405020304" pitchFamily="18" charset="0"/>
              </a:rPr>
              <a:t>Model</a:t>
            </a:r>
            <a:r>
              <a:rPr lang="zh-CN" altLang="en-US" sz="2000" noProof="1" smtClean="0">
                <a:latin typeface="Times New Roman" panose="02020603050405020304" pitchFamily="18" charset="0"/>
              </a:rPr>
              <a:t>：</a:t>
            </a:r>
            <a:endParaRPr lang="en-US" altLang="zh-CN" sz="2000" noProof="1" smtClean="0">
              <a:latin typeface="Times New Roman" panose="02020603050405020304" pitchFamily="18" charset="0"/>
            </a:endParaRPr>
          </a:p>
          <a:p>
            <a:r>
              <a:rPr lang="en-US" altLang="zh-CN" sz="2000" dirty="0"/>
              <a:t>finding an optimal label </a:t>
            </a:r>
            <a:r>
              <a:rPr lang="en-US" altLang="zh-CN" sz="2000" dirty="0" smtClean="0"/>
              <a:t>sequence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y∗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maximizes </a:t>
            </a:r>
            <a:r>
              <a:rPr lang="en-US" altLang="zh-CN" sz="2000" dirty="0"/>
              <a:t>the </a:t>
            </a:r>
            <a:r>
              <a:rPr lang="en-US" altLang="zh-CN" sz="2000" dirty="0" smtClean="0"/>
              <a:t>conditional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probability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p(</a:t>
            </a:r>
            <a:r>
              <a:rPr lang="en-US" altLang="zh-CN" sz="2000" dirty="0" err="1" smtClean="0"/>
              <a:t>y|x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   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dirty="0" smtClean="0"/>
          </a:p>
          <a:p>
            <a:r>
              <a:rPr lang="en-US" altLang="zh-CN" sz="2000" dirty="0" smtClean="0"/>
              <a:t>Sort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label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according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smtClean="0"/>
              <a:t>frequency</a:t>
            </a:r>
            <a:endParaRPr lang="en-US" altLang="zh-CN" sz="2000" dirty="0" smtClean="0"/>
          </a:p>
          <a:p>
            <a:r>
              <a:rPr lang="en-US" altLang="zh-CN" sz="2000" dirty="0" smtClean="0"/>
              <a:t>Encoder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2" y="2610998"/>
            <a:ext cx="4051300" cy="93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78" y="2336799"/>
            <a:ext cx="6649228" cy="3344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22" y="4376099"/>
            <a:ext cx="2679700" cy="106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172" y="5503466"/>
            <a:ext cx="1625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4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361244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SGM:Sequence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Generation Model for Multi-Label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Classification[COLING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best papers]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sz="36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546100" y="1627894"/>
            <a:ext cx="5064478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 panose="020B0604020202020204" pitchFamily="34" charset="0"/>
              <a:buNone/>
              <a:defRPr/>
            </a:pPr>
            <a:r>
              <a:rPr lang="en-US" altLang="zh-CN" sz="2200" noProof="1" smtClean="0">
                <a:latin typeface="Times New Roman" panose="02020603050405020304" pitchFamily="18" charset="0"/>
              </a:rPr>
              <a:t>Model</a:t>
            </a:r>
            <a:r>
              <a:rPr lang="zh-CN" altLang="en-US" sz="2200" noProof="1" smtClean="0">
                <a:latin typeface="Times New Roman" panose="02020603050405020304" pitchFamily="18" charset="0"/>
              </a:rPr>
              <a:t>：</a:t>
            </a:r>
            <a:endParaRPr lang="en-US" altLang="zh-CN" sz="2200" noProof="1" smtClean="0">
              <a:latin typeface="Times New Roman" panose="02020603050405020304" pitchFamily="18" charset="0"/>
            </a:endParaRPr>
          </a:p>
          <a:p>
            <a:r>
              <a:rPr lang="en-US" altLang="zh-CN" sz="2200" dirty="0" smtClean="0"/>
              <a:t>Attention</a:t>
            </a:r>
            <a:r>
              <a:rPr lang="zh-CN" altLang="en-US" sz="2200" dirty="0" smtClean="0"/>
              <a:t>：</a:t>
            </a:r>
            <a:endParaRPr lang="en-US" altLang="zh-CN" sz="2200" dirty="0" smtClean="0"/>
          </a:p>
          <a:p>
            <a:endParaRPr lang="en-US" altLang="zh-CN" sz="2200" dirty="0"/>
          </a:p>
          <a:p>
            <a:endParaRPr lang="en-US" altLang="zh-CN" sz="2200" dirty="0" smtClean="0"/>
          </a:p>
          <a:p>
            <a:endParaRPr lang="en-US" altLang="zh-CN" sz="2200" dirty="0" smtClean="0"/>
          </a:p>
          <a:p>
            <a:endParaRPr lang="en-US" altLang="zh-CN" sz="2200" dirty="0" smtClean="0"/>
          </a:p>
          <a:p>
            <a:r>
              <a:rPr lang="en-US" altLang="zh-CN" sz="2200" dirty="0" smtClean="0"/>
              <a:t>produce </a:t>
            </a:r>
            <a:r>
              <a:rPr lang="en-US" altLang="zh-CN" sz="2200" dirty="0"/>
              <a:t>a context vector by focusing on different portions of the text sequence and aggregating the hidden representations of those informative </a:t>
            </a:r>
            <a:r>
              <a:rPr lang="en-US" altLang="zh-CN" sz="2200" dirty="0" smtClean="0"/>
              <a:t>words</a:t>
            </a:r>
          </a:p>
          <a:p>
            <a:r>
              <a:rPr lang="en-US" altLang="zh-CN" sz="2200" dirty="0" err="1"/>
              <a:t>Wa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Ua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va</a:t>
            </a:r>
            <a:r>
              <a:rPr lang="en-US" altLang="zh-CN" sz="2200" dirty="0"/>
              <a:t> are weight parameters and </a:t>
            </a:r>
            <a:r>
              <a:rPr lang="en-US" altLang="zh-CN" sz="2200" dirty="0" err="1"/>
              <a:t>st</a:t>
            </a:r>
            <a:r>
              <a:rPr lang="en-US" altLang="zh-CN" sz="2200" dirty="0"/>
              <a:t> is the current hidden state of the decoder at time-step t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578" y="2336799"/>
            <a:ext cx="6649228" cy="33443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77" y="2336799"/>
            <a:ext cx="2995084" cy="1148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486" y="5461780"/>
            <a:ext cx="1397706" cy="8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4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5611" y="1696562"/>
            <a:ext cx="104760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Part1</a:t>
            </a:r>
            <a:r>
              <a:rPr kumimoji="1" lang="zh-CN" altLang="en-US" sz="2400" dirty="0"/>
              <a:t> </a:t>
            </a:r>
            <a:r>
              <a:rPr kumimoji="1" lang="zh-CN" altLang="en-US" sz="2400" dirty="0" smtClean="0"/>
              <a:t>   传统文本分类、</a:t>
            </a:r>
            <a:r>
              <a:rPr kumimoji="1" lang="en-US" altLang="zh-CN" sz="2400" dirty="0" smtClean="0"/>
              <a:t>TFIDF</a:t>
            </a:r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Part2</a:t>
            </a:r>
            <a:r>
              <a:rPr kumimoji="1" lang="zh-CN" altLang="en-US" sz="2400" dirty="0"/>
              <a:t> </a:t>
            </a:r>
            <a:r>
              <a:rPr kumimoji="1" lang="zh-CN" altLang="en-US" sz="2400" dirty="0" smtClean="0"/>
              <a:t>   深度学习基础模型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浅层语义建模：</a:t>
            </a:r>
            <a:endParaRPr kumimoji="1" lang="en-US" altLang="zh-CN" sz="2400" dirty="0" smtClean="0"/>
          </a:p>
          <a:p>
            <a:r>
              <a:rPr kumimoji="1" lang="en-US" altLang="zh-CN" sz="2400" dirty="0"/>
              <a:t>·</a:t>
            </a:r>
            <a:r>
              <a:rPr kumimoji="1" lang="zh-CN" altLang="en-US" sz="2400" dirty="0" smtClean="0"/>
              <a:t>类传统方法：</a:t>
            </a:r>
            <a:r>
              <a:rPr kumimoji="1" lang="en-US" altLang="zh-CN" sz="2400" dirty="0" err="1" smtClean="0"/>
              <a:t>fastText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·</a:t>
            </a:r>
            <a:r>
              <a:rPr kumimoji="1" lang="zh-CN" altLang="en-US" sz="2400" dirty="0" smtClean="0"/>
              <a:t>字符级别：</a:t>
            </a:r>
            <a:r>
              <a:rPr kumimoji="1" lang="en-US" altLang="zh-CN" sz="2400" dirty="0" smtClean="0"/>
              <a:t>char-CNN</a:t>
            </a:r>
          </a:p>
          <a:p>
            <a:r>
              <a:rPr kumimoji="1" lang="zh-CN" altLang="en-US" sz="2400" smtClean="0"/>
              <a:t>深层语义建模：</a:t>
            </a:r>
            <a:endParaRPr kumimoji="1" lang="en-US" altLang="zh-CN" sz="2400" smtClean="0"/>
          </a:p>
          <a:p>
            <a:r>
              <a:rPr kumimoji="1" lang="en-US" altLang="zh-CN" sz="2400" dirty="0" smtClean="0"/>
              <a:t>·</a:t>
            </a:r>
            <a:r>
              <a:rPr kumimoji="1" lang="zh-CN" altLang="en-US" sz="2400" dirty="0" smtClean="0"/>
              <a:t>词向量：</a:t>
            </a:r>
            <a:r>
              <a:rPr kumimoji="1" lang="en-US" altLang="zh-CN" sz="2400" dirty="0" err="1" smtClean="0"/>
              <a:t>TextRCNN</a:t>
            </a:r>
            <a:endParaRPr kumimoji="1" lang="en-US" altLang="zh-CN" sz="2400" dirty="0" smtClean="0"/>
          </a:p>
          <a:p>
            <a:pPr marL="0" indent="0">
              <a:buNone/>
            </a:pPr>
            <a:r>
              <a:rPr kumimoji="1" lang="en-US" altLang="zh-CN" sz="2400" dirty="0" smtClean="0"/>
              <a:t>·</a:t>
            </a:r>
            <a:r>
              <a:rPr kumimoji="1" lang="zh-CN" altLang="en-US" sz="2400" dirty="0" smtClean="0"/>
              <a:t>分层</a:t>
            </a:r>
            <a:r>
              <a:rPr kumimoji="1" lang="en-US" altLang="zh-CN" sz="2400" dirty="0" smtClean="0"/>
              <a:t>attention</a:t>
            </a:r>
            <a:r>
              <a:rPr kumimoji="1" lang="zh-CN" altLang="en-US" sz="2400" dirty="0" smtClean="0"/>
              <a:t>：</a:t>
            </a:r>
            <a:r>
              <a:rPr kumimoji="1" lang="en-US" altLang="zh-CN" sz="2400" dirty="0" err="1"/>
              <a:t>HierAtteNet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·Seq2SeqAttn</a:t>
            </a:r>
            <a:r>
              <a:rPr kumimoji="1" lang="zh-CN" altLang="en-US" sz="2400" dirty="0" smtClean="0"/>
              <a:t>、</a:t>
            </a:r>
            <a:r>
              <a:rPr kumimoji="1" lang="en-US" altLang="zh-CN" sz="2400" dirty="0" smtClean="0"/>
              <a:t>Transformer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>
                <a:latin typeface="+mn-lt"/>
              </a:rPr>
              <a:t>Part3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zh-CN" altLang="en-US" sz="2400" dirty="0" smtClean="0">
                <a:latin typeface="+mn-lt"/>
              </a:rPr>
              <a:t>   </a:t>
            </a:r>
            <a:r>
              <a:rPr lang="en-US" altLang="zh-CN" sz="2400" dirty="0" err="1" smtClean="0"/>
              <a:t>SGM:Sequence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Generation Model for Multi-Label </a:t>
            </a:r>
            <a:r>
              <a:rPr lang="en-US" altLang="zh-CN" sz="2400" dirty="0" smtClean="0"/>
              <a:t>Classification[COLING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2018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papers]</a:t>
            </a:r>
            <a:endParaRPr lang="en-US" altLang="zh-CN" sz="2400" dirty="0"/>
          </a:p>
          <a:p>
            <a:r>
              <a:rPr kumimoji="1" lang="zh-CN" altLang="en-US" sz="2400" dirty="0" smtClean="0">
                <a:latin typeface="+mn-lt"/>
              </a:rPr>
              <a:t> </a:t>
            </a:r>
            <a:endParaRPr kumimoji="1" lang="zh-CN" altLang="en-US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361244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SGM:Sequence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Generation Model for Multi-Label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Classification[COLING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best papers]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sz="36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546101" y="1548872"/>
            <a:ext cx="4908478" cy="62856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 panose="020B0604020202020204" pitchFamily="34" charset="0"/>
              <a:buNone/>
              <a:defRPr/>
            </a:pPr>
            <a:r>
              <a:rPr lang="en-US" altLang="zh-CN" sz="2000" noProof="1" smtClean="0">
                <a:latin typeface="Times New Roman" panose="02020603050405020304" pitchFamily="18" charset="0"/>
              </a:rPr>
              <a:t>Model</a:t>
            </a:r>
            <a:r>
              <a:rPr lang="zh-CN" altLang="en-US" sz="2000" noProof="1" smtClean="0">
                <a:latin typeface="Times New Roman" panose="02020603050405020304" pitchFamily="18" charset="0"/>
              </a:rPr>
              <a:t>：</a:t>
            </a:r>
            <a:endParaRPr lang="en-US" altLang="zh-CN" sz="2000" noProof="1" smtClean="0">
              <a:latin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Decoder:</a:t>
            </a:r>
            <a:endParaRPr lang="en-US" altLang="zh-CN" sz="2000" dirty="0" smtClean="0"/>
          </a:p>
          <a:p>
            <a:endParaRPr lang="en-US" sz="2000" noProof="1">
              <a:latin typeface="Times New Roman" panose="02020603050405020304" pitchFamily="18" charset="0"/>
            </a:endParaRPr>
          </a:p>
          <a:p>
            <a:r>
              <a:rPr lang="en-US" altLang="zh-CN" sz="2000" noProof="1" smtClean="0">
                <a:latin typeface="Times New Roman" panose="02020603050405020304" pitchFamily="18" charset="0"/>
              </a:rPr>
              <a:t>[]:concat</a:t>
            </a:r>
            <a:r>
              <a:rPr lang="zh-CN" altLang="en-US" sz="2000" noProof="1" smtClean="0">
                <a:latin typeface="Times New Roman" panose="02020603050405020304" pitchFamily="18" charset="0"/>
              </a:rPr>
              <a:t>    </a:t>
            </a:r>
            <a:r>
              <a:rPr lang="en-US" altLang="zh-CN" sz="2000" dirty="0"/>
              <a:t>g(yt−1) </a:t>
            </a:r>
            <a:r>
              <a:rPr lang="en-US" altLang="zh-CN" sz="2000" dirty="0" smtClean="0"/>
              <a:t>:embedding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Wo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Wd</a:t>
            </a:r>
            <a:r>
              <a:rPr lang="en-US" altLang="zh-CN" sz="2000" dirty="0"/>
              <a:t>, and </a:t>
            </a:r>
            <a:r>
              <a:rPr lang="en-US" altLang="zh-CN" sz="2000" dirty="0" err="1"/>
              <a:t>Vd</a:t>
            </a:r>
            <a:r>
              <a:rPr lang="en-US" altLang="zh-CN" sz="2000" dirty="0"/>
              <a:t> :</a:t>
            </a:r>
            <a:r>
              <a:rPr lang="en-US" altLang="zh-CN" sz="2000" dirty="0" smtClean="0"/>
              <a:t>weight parameters, </a:t>
            </a:r>
            <a:r>
              <a:rPr lang="en-US" altLang="zh-CN" sz="2000" dirty="0"/>
              <a:t>It :</a:t>
            </a:r>
            <a:r>
              <a:rPr lang="en-US" altLang="zh-CN" sz="2000" dirty="0" smtClean="0"/>
              <a:t>mask </a:t>
            </a:r>
            <a:r>
              <a:rPr lang="en-US" altLang="zh-CN" sz="2000" dirty="0"/>
              <a:t>vector </a:t>
            </a:r>
          </a:p>
          <a:p>
            <a:r>
              <a:rPr lang="en-US" altLang="zh-CN" sz="2000" dirty="0" smtClean="0"/>
              <a:t> </a:t>
            </a:r>
            <a:r>
              <a:rPr lang="en-US" altLang="zh-CN" sz="2000" dirty="0"/>
              <a:t>loss </a:t>
            </a:r>
            <a:r>
              <a:rPr lang="en-US" altLang="zh-CN" sz="2000" dirty="0" smtClean="0"/>
              <a:t>function: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cross-entropy </a:t>
            </a:r>
            <a:r>
              <a:rPr lang="en-US" altLang="zh-CN" sz="2000" dirty="0"/>
              <a:t>loss </a:t>
            </a:r>
            <a:r>
              <a:rPr lang="en-US" altLang="zh-CN" sz="2000" dirty="0" smtClean="0"/>
              <a:t>function</a:t>
            </a:r>
          </a:p>
          <a:p>
            <a:r>
              <a:rPr lang="en-US" altLang="zh-CN" sz="2000" dirty="0" smtClean="0"/>
              <a:t> </a:t>
            </a:r>
            <a:r>
              <a:rPr lang="en-US" altLang="zh-CN" sz="2000" dirty="0"/>
              <a:t>beam </a:t>
            </a:r>
            <a:r>
              <a:rPr lang="en-US" altLang="zh-CN" sz="2000" dirty="0" smtClean="0"/>
              <a:t>search: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find </a:t>
            </a:r>
            <a:r>
              <a:rPr lang="en-US" altLang="zh-CN" sz="2000" dirty="0"/>
              <a:t>the top-ranked prediction path at inference time </a:t>
            </a:r>
          </a:p>
          <a:p>
            <a:endParaRPr lang="en-US" altLang="zh-CN" sz="2400" dirty="0"/>
          </a:p>
          <a:p>
            <a:endParaRPr lang="en-US" altLang="zh-CN" sz="2200" dirty="0"/>
          </a:p>
          <a:p>
            <a:endParaRPr lang="en-US" sz="2000" noProof="1">
              <a:latin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578" y="2336799"/>
            <a:ext cx="6649228" cy="33443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38" y="2237473"/>
            <a:ext cx="3670300" cy="55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288" y="3382169"/>
            <a:ext cx="2692400" cy="901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52" y="4283869"/>
            <a:ext cx="4691926" cy="6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361244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SGM:Sequence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Generation Model for Multi-Label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Classification[COLING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best papers]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sz="36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546100" y="1526294"/>
            <a:ext cx="5064478" cy="52301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 panose="020B0604020202020204" pitchFamily="34" charset="0"/>
              <a:buNone/>
              <a:defRPr/>
            </a:pPr>
            <a:r>
              <a:rPr lang="en-US" altLang="zh-CN" sz="2200" noProof="1" smtClean="0">
                <a:latin typeface="Times New Roman" panose="02020603050405020304" pitchFamily="18" charset="0"/>
              </a:rPr>
              <a:t>Model</a:t>
            </a:r>
            <a:r>
              <a:rPr lang="zh-CN" altLang="en-US" sz="2200" noProof="1" smtClean="0">
                <a:latin typeface="Times New Roman" panose="02020603050405020304" pitchFamily="18" charset="0"/>
              </a:rPr>
              <a:t>：</a:t>
            </a:r>
            <a:endParaRPr lang="en-US" altLang="zh-CN" sz="2200" noProof="1" smtClean="0">
              <a:latin typeface="Times New Roman" panose="02020603050405020304" pitchFamily="18" charset="0"/>
            </a:endParaRPr>
          </a:p>
          <a:p>
            <a:r>
              <a:rPr lang="en-US" altLang="zh-CN" sz="2200" dirty="0" smtClean="0"/>
              <a:t>Global</a:t>
            </a:r>
            <a:r>
              <a:rPr lang="zh-CN" altLang="en-US" sz="2200" dirty="0" smtClean="0"/>
              <a:t> </a:t>
            </a:r>
            <a:r>
              <a:rPr lang="en-US" altLang="zh-CN" sz="2200" dirty="0" err="1" smtClean="0"/>
              <a:t>embeddings</a:t>
            </a:r>
            <a:endParaRPr lang="en-US" altLang="zh-CN" sz="2200" dirty="0" smtClean="0"/>
          </a:p>
          <a:p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exposure </a:t>
            </a:r>
            <a:r>
              <a:rPr lang="en-US" altLang="zh-CN" sz="2200" dirty="0" err="1" smtClean="0">
                <a:latin typeface="Times New Roman" charset="0"/>
                <a:ea typeface="Times New Roman" charset="0"/>
                <a:cs typeface="Times New Roman" charset="0"/>
              </a:rPr>
              <a:t>bia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get a succession of wrong label predictions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(beam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search)</a:t>
            </a:r>
          </a:p>
          <a:p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000" dirty="0" smtClean="0"/>
              <a:t>Highway network--transform </a:t>
            </a:r>
            <a:r>
              <a:rPr lang="en-US" altLang="zh-CN" sz="2000" dirty="0"/>
              <a:t>gate </a:t>
            </a:r>
            <a:r>
              <a:rPr lang="en-US" altLang="zh-CN" sz="2000" dirty="0" smtClean="0"/>
              <a:t>(2015)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578" y="2336799"/>
            <a:ext cx="6649228" cy="33443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989" y="3018365"/>
            <a:ext cx="1790700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39" y="3890609"/>
            <a:ext cx="3086100" cy="444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39" y="4475690"/>
            <a:ext cx="4178300" cy="279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39" y="4881209"/>
            <a:ext cx="3581400" cy="55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0889" y="5369982"/>
            <a:ext cx="2082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7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361244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SGM:Sequence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Generation Model for Multi-Label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Classification[COLING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best papers]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sz="36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499077"/>
            <a:ext cx="102489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7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361244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SGM:Sequence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Generation Model for Multi-Label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Classification[COLING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best papers]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sz="36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546100" y="1526294"/>
            <a:ext cx="5064478" cy="52301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en-US" altLang="zh-CN" sz="2000" noProof="1">
                <a:latin typeface="Times New Roman" panose="02020603050405020304" pitchFamily="18" charset="0"/>
              </a:rPr>
              <a:t>Analysis and Discussion</a:t>
            </a:r>
            <a:r>
              <a:rPr lang="zh-CN" altLang="en-US" sz="2000" noProof="1" smtClean="0">
                <a:latin typeface="Times New Roman" panose="02020603050405020304" pitchFamily="18" charset="0"/>
              </a:rPr>
              <a:t>：</a:t>
            </a:r>
            <a:endParaRPr lang="en-US" altLang="zh-CN" sz="2000" noProof="1" smtClean="0">
              <a:latin typeface="Times New Roman" panose="02020603050405020304" pitchFamily="18" charset="0"/>
            </a:endParaRPr>
          </a:p>
          <a:p>
            <a:r>
              <a:rPr lang="en-US" altLang="zh-CN" sz="2000" dirty="0" smtClean="0"/>
              <a:t>Transform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gate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404165"/>
            <a:ext cx="3601156" cy="318702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28178" y="1987379"/>
            <a:ext cx="4786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Mask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sorting</a:t>
            </a:r>
            <a:r>
              <a:rPr kumimoji="1" lang="zh-CN" altLang="en-US" sz="2000" dirty="0" smtClean="0"/>
              <a:t>：</a:t>
            </a:r>
            <a:endParaRPr kumimoji="1" lang="zh-CN" altLang="en-US" sz="2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045" y="2917975"/>
            <a:ext cx="6657622" cy="203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361244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SGM:Sequence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Generation Model for Multi-Label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Classification[COLING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best papers]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sz="36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2178" y="1686808"/>
            <a:ext cx="55202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Number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BR: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multiple single-label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2221068"/>
            <a:ext cx="4176889" cy="35604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26578" y="1790701"/>
            <a:ext cx="49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Visualization of Attention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244" y="2563961"/>
            <a:ext cx="6896806" cy="22626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33244" y="5080000"/>
            <a:ext cx="689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Computational Linguistics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CV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Computer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Vision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112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361244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SGM:Sequence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Generation Model for Multi-Label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Classification[COLING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best papers]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sz="36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46489" y="5068711"/>
            <a:ext cx="7766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Future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select </a:t>
            </a:r>
            <a:r>
              <a:rPr lang="en-US" altLang="zh-CN" dirty="0"/>
              <a:t>the most informative words automatically when predicting different </a:t>
            </a:r>
            <a:r>
              <a:rPr lang="en-US" altLang="zh-CN" dirty="0" smtClean="0"/>
              <a:t>labels</a:t>
            </a:r>
            <a:endParaRPr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a </a:t>
            </a:r>
            <a:r>
              <a:rPr lang="en-US" altLang="zh-CN" dirty="0"/>
              <a:t>large number of labels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86" y="1627894"/>
            <a:ext cx="6649228" cy="33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传统文本分类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366" y="1731963"/>
            <a:ext cx="8365067" cy="197047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6044" y="3894667"/>
            <a:ext cx="97874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文本预处理：分词、停用词、词语替换</a:t>
            </a:r>
            <a:endParaRPr kumimoji="1" lang="en-US" altLang="zh-CN" dirty="0" smtClean="0"/>
          </a:p>
          <a:p>
            <a:r>
              <a:rPr kumimoji="1" lang="zh-CN" altLang="en-US" dirty="0" smtClean="0"/>
              <a:t>文本表示：</a:t>
            </a:r>
            <a:r>
              <a:rPr lang="zh-CN" altLang="en-US" dirty="0"/>
              <a:t>词袋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/</a:t>
            </a:r>
            <a:r>
              <a:rPr lang="zh-CN" altLang="en-US" dirty="0" smtClean="0"/>
              <a:t>向量</a:t>
            </a:r>
            <a:r>
              <a:rPr lang="zh-CN" altLang="en-US" dirty="0"/>
              <a:t>空间</a:t>
            </a:r>
            <a:r>
              <a:rPr lang="zh-CN" altLang="en-US" dirty="0" smtClean="0"/>
              <a:t>模型</a:t>
            </a:r>
            <a:r>
              <a:rPr lang="en-US" altLang="zh-CN" dirty="0"/>
              <a:t>:</a:t>
            </a:r>
            <a:r>
              <a:rPr lang="fi-FI" altLang="zh-CN" dirty="0" smtClean="0"/>
              <a:t>( </a:t>
            </a:r>
            <a:r>
              <a:rPr lang="fi-FI" altLang="zh-CN" dirty="0"/>
              <a:t>0, 0, 0, 0, .... , 1, ... 0, 0, 0, 0</a:t>
            </a:r>
            <a:r>
              <a:rPr lang="fi-FI" altLang="zh-CN" dirty="0" smtClean="0"/>
              <a:t>)</a:t>
            </a:r>
          </a:p>
          <a:p>
            <a:r>
              <a:rPr kumimoji="1" lang="zh-CN" altLang="en-US" dirty="0" smtClean="0"/>
              <a:t>特征提取：</a:t>
            </a:r>
            <a:r>
              <a:rPr kumimoji="1" lang="en-US" altLang="zh-CN" dirty="0" err="1" smtClean="0"/>
              <a:t>tfidf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mi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lsa</a:t>
            </a:r>
            <a:endParaRPr kumimoji="1" lang="en-US" altLang="zh-CN" dirty="0" smtClean="0"/>
          </a:p>
          <a:p>
            <a:r>
              <a:rPr kumimoji="1" lang="zh-CN" altLang="en-US" dirty="0"/>
              <a:t>基于语义的文本</a:t>
            </a:r>
            <a:r>
              <a:rPr kumimoji="1" lang="zh-CN" altLang="en-US" dirty="0" smtClean="0"/>
              <a:t>表示：</a:t>
            </a:r>
            <a:r>
              <a:rPr kumimoji="1" lang="en-US" altLang="zh-CN" dirty="0" smtClean="0"/>
              <a:t>LDA(</a:t>
            </a:r>
            <a:r>
              <a:rPr lang="en-US" altLang="zh-CN" dirty="0" smtClean="0"/>
              <a:t>Latent </a:t>
            </a:r>
            <a:r>
              <a:rPr lang="en-US" altLang="zh-CN" dirty="0" err="1"/>
              <a:t>Dirichlet</a:t>
            </a:r>
            <a:r>
              <a:rPr lang="en-US" altLang="zh-CN" dirty="0"/>
              <a:t> </a:t>
            </a:r>
            <a:r>
              <a:rPr lang="en-US" altLang="zh-CN" dirty="0" smtClean="0"/>
              <a:t>Allocation)</a:t>
            </a:r>
            <a:r>
              <a:rPr lang="zh-CN" altLang="en-US" dirty="0" smtClean="0"/>
              <a:t> 贝叶斯模型</a:t>
            </a:r>
            <a:endParaRPr kumimoji="1" lang="en-US" altLang="zh-CN" dirty="0" smtClean="0"/>
          </a:p>
          <a:p>
            <a:r>
              <a:rPr kumimoji="1" lang="zh-CN" altLang="en-US" dirty="0" smtClean="0"/>
              <a:t>分类器：</a:t>
            </a:r>
            <a:r>
              <a:rPr kumimoji="1" lang="en-US" altLang="zh-CN" dirty="0" err="1" smtClean="0"/>
              <a:t>lr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svm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latinLnBrk="1"/>
            <a:r>
              <a:rPr lang="zh-CN" altLang="en-US" dirty="0"/>
              <a:t>数据稀疏和维度</a:t>
            </a:r>
            <a:r>
              <a:rPr lang="zh-CN" altLang="en-US" dirty="0" smtClean="0"/>
              <a:t>爆炸：</a:t>
            </a:r>
            <a:endParaRPr lang="en-US" altLang="zh-CN" dirty="0" smtClean="0"/>
          </a:p>
          <a:p>
            <a:pPr latinLnBrk="1"/>
            <a:r>
              <a:rPr lang="zh-CN" altLang="en-US" dirty="0" smtClean="0"/>
              <a:t>人工</a:t>
            </a:r>
            <a:r>
              <a:rPr lang="zh-CN" altLang="en-US" dirty="0"/>
              <a:t>降维：停用词过滤</a:t>
            </a:r>
            <a:r>
              <a:rPr lang="zh-CN" altLang="en-US" dirty="0" smtClean="0"/>
              <a:t>，低频</a:t>
            </a:r>
            <a:r>
              <a:rPr lang="en-US" altLang="zh-CN" dirty="0" smtClean="0"/>
              <a:t>n-gram</a:t>
            </a:r>
            <a:r>
              <a:rPr lang="zh-CN" altLang="en-US" dirty="0" smtClean="0"/>
              <a:t>过滤等</a:t>
            </a:r>
            <a:endParaRPr lang="en-US" altLang="zh-CN" dirty="0" smtClean="0"/>
          </a:p>
          <a:p>
            <a:pPr latinLnBrk="1"/>
            <a:r>
              <a:rPr lang="zh-CN" altLang="en-US" dirty="0" smtClean="0"/>
              <a:t>自动</a:t>
            </a:r>
            <a:r>
              <a:rPr lang="zh-CN" altLang="en-US" dirty="0"/>
              <a:t>降维：</a:t>
            </a:r>
            <a:r>
              <a:rPr lang="en-US" altLang="zh-CN" dirty="0" smtClean="0"/>
              <a:t>LDA</a:t>
            </a:r>
            <a:r>
              <a:rPr lang="en-US" altLang="zh-CN" dirty="0"/>
              <a:t>(</a:t>
            </a:r>
            <a:r>
              <a:rPr lang="en-US" altLang="zh-CN" dirty="0" smtClean="0"/>
              <a:t>Linear </a:t>
            </a:r>
            <a:r>
              <a:rPr lang="en-US" altLang="zh-CN" dirty="0"/>
              <a:t>Discriminant </a:t>
            </a:r>
            <a:r>
              <a:rPr lang="en-US" altLang="zh-CN" dirty="0" smtClean="0"/>
              <a:t>Analysis)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62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TFIDF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990600" y="19780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计算词频：</a:t>
            </a: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考虑到文章有长短之分，为了便于不同文章的比较，进行"词频"标准化：</a:t>
            </a: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计算逆文档频率：</a:t>
            </a: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计算</a:t>
            </a:r>
            <a:r>
              <a:rPr lang="en-US" altLang="zh-CN" sz="2000" dirty="0"/>
              <a:t>TF-IDF</a:t>
            </a:r>
            <a:r>
              <a:rPr lang="zh-CN" altLang="en-US" sz="2000" dirty="0"/>
              <a:t>：</a:t>
            </a: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704120"/>
              </p:ext>
            </p:extLst>
          </p:nvPr>
        </p:nvGraphicFramePr>
        <p:xfrm>
          <a:off x="3867150" y="2280708"/>
          <a:ext cx="387350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r:id="rId3" imgW="2209800" imgH="203200" progId="Equation.KSEE3">
                  <p:embed/>
                </p:oleObj>
              </mc:Choice>
              <mc:Fallback>
                <p:oleObj r:id="rId3" imgW="2209800" imgH="2032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7150" y="2280708"/>
                        <a:ext cx="3873500" cy="356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01428" y="3173413"/>
          <a:ext cx="3917315" cy="73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r:id="rId5" imgW="2234565" imgH="419100" progId="Equation.KSEE3">
                  <p:embed/>
                </p:oleObj>
              </mc:Choice>
              <mc:Fallback>
                <p:oleObj r:id="rId5" imgW="2234565" imgH="4191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1428" y="3173413"/>
                        <a:ext cx="3917315" cy="735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81755" y="4250690"/>
          <a:ext cx="3801110" cy="725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r:id="rId7" imgW="2197100" imgH="419100" progId="Equation.KSEE3">
                  <p:embed/>
                </p:oleObj>
              </mc:Choice>
              <mc:Fallback>
                <p:oleObj r:id="rId7" imgW="2197100" imgH="4191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1755" y="4250690"/>
                        <a:ext cx="3801110" cy="725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73245" y="5475605"/>
          <a:ext cx="2860675" cy="34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r:id="rId9" imgW="1371600" imgH="165100" progId="Equation.KSEE3">
                  <p:embed/>
                </p:oleObj>
              </mc:Choice>
              <mc:Fallback>
                <p:oleObj r:id="rId9" imgW="1371600" imgH="1651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73245" y="5475605"/>
                        <a:ext cx="2860675" cy="344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75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TFIDF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6100" y="1731963"/>
            <a:ext cx="10720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TFIDF</a:t>
            </a:r>
            <a:r>
              <a:rPr kumimoji="1" lang="zh-CN" altLang="en-US" sz="2000" dirty="0" smtClean="0"/>
              <a:t>其他可调整参数：</a:t>
            </a:r>
            <a:endParaRPr kumimoji="1"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err="1" smtClean="0"/>
              <a:t>token_pattern</a:t>
            </a:r>
            <a:r>
              <a:rPr lang="zh-CN" altLang="en-US" sz="2000" dirty="0" smtClean="0"/>
              <a:t>：正则表达式分词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最短长度</a:t>
            </a:r>
            <a:r>
              <a:rPr lang="en-US" altLang="zh-CN" sz="2000" dirty="0" smtClean="0"/>
              <a:t>)</a:t>
            </a:r>
          </a:p>
          <a:p>
            <a:endParaRPr lang="en-US" altLang="zh-CN" sz="2000" dirty="0" smtClean="0"/>
          </a:p>
          <a:p>
            <a:r>
              <a:rPr lang="en-US" altLang="zh-CN" sz="2000" dirty="0" err="1" smtClean="0"/>
              <a:t>max_df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min_df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按频率过滤词语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err="1" smtClean="0"/>
              <a:t>stop_words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停用词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err="1" smtClean="0"/>
              <a:t>ngram_range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n-gram</a:t>
            </a:r>
            <a:r>
              <a:rPr lang="zh-CN" altLang="en-US" sz="2000" dirty="0" smtClean="0"/>
              <a:t>上限与下限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59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Text-CNN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1661319"/>
            <a:ext cx="6733117" cy="33214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7118" y="5229007"/>
            <a:ext cx="6637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dirty="0"/>
              <a:t>dynamic) k-max </a:t>
            </a:r>
            <a:r>
              <a:rPr lang="en-US" altLang="zh-CN" dirty="0" smtClean="0"/>
              <a:t>pooling</a:t>
            </a:r>
            <a:r>
              <a:rPr lang="mr-IN" altLang="zh-CN" dirty="0" smtClean="0"/>
              <a:t>…</a:t>
            </a:r>
            <a:endParaRPr lang="en-US" altLang="zh-CN" dirty="0" smtClean="0"/>
          </a:p>
          <a:p>
            <a:r>
              <a:rPr lang="en-US" altLang="zh-CN" dirty="0" smtClean="0"/>
              <a:t>e.g.</a:t>
            </a:r>
            <a:r>
              <a:rPr lang="zh-CN" altLang="en-US" dirty="0" smtClean="0"/>
              <a:t>我</a:t>
            </a:r>
            <a:r>
              <a:rPr lang="zh-CN" altLang="en-US" dirty="0"/>
              <a:t>觉得这个地方景色还不错，但是人也实在太多</a:t>
            </a:r>
            <a:r>
              <a:rPr lang="zh-CN" altLang="en-US" dirty="0" smtClean="0"/>
              <a:t>了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6044" y="6176963"/>
            <a:ext cx="1098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Convolutional Neural Networks </a:t>
            </a:r>
            <a:r>
              <a:rPr lang="en-US" altLang="zh-CN" sz="1400" dirty="0" err="1"/>
              <a:t>forSentence</a:t>
            </a:r>
            <a:r>
              <a:rPr lang="en-US" altLang="zh-CN" sz="1400" dirty="0"/>
              <a:t> Classification (EMNLP 2014)</a:t>
            </a:r>
            <a:r>
              <a:rPr lang="en-US" altLang="zh-CN" dirty="0"/>
              <a:t> 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95" y="1825625"/>
            <a:ext cx="3190505" cy="34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Text-RNN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3955" y="6402741"/>
            <a:ext cx="10984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Recurrent Neural Network for </a:t>
            </a:r>
            <a:r>
              <a:rPr lang="en-US" altLang="zh-CN" sz="1400" dirty="0" smtClean="0"/>
              <a:t>Text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Classification </a:t>
            </a:r>
            <a:r>
              <a:rPr lang="en-US" altLang="zh-CN" sz="1400" dirty="0"/>
              <a:t>with Multi-Task </a:t>
            </a:r>
            <a:r>
              <a:rPr lang="en-US" altLang="zh-CN" sz="1400" dirty="0" smtClean="0"/>
              <a:t>Learning(IJCAI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2016)</a:t>
            </a:r>
            <a:endParaRPr lang="en-US" altLang="zh-CN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582738"/>
            <a:ext cx="3450167" cy="1210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793323"/>
            <a:ext cx="6046947" cy="36094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047" y="3744797"/>
            <a:ext cx="5435264" cy="13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5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Text-RNN+attention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525086" y="16794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5086" y="1423989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Word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encoder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Word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attention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507" y="1901895"/>
            <a:ext cx="2746022" cy="12503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43" y="1524000"/>
            <a:ext cx="4339471" cy="5220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734" y="3855069"/>
            <a:ext cx="2205567" cy="14119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6100" y="6423379"/>
            <a:ext cx="6644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Hierarchical Attention Networks for Document </a:t>
            </a:r>
            <a:r>
              <a:rPr lang="en-US" altLang="zh-CN" sz="1400" dirty="0" smtClean="0"/>
              <a:t>Classification(2016ACL)</a:t>
            </a:r>
            <a:endParaRPr lang="en-US" altLang="zh-CN" sz="1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3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Text-RNN+attention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525086" y="167940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5086" y="1423989"/>
            <a:ext cx="10515600" cy="4351338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/>
              <a:t>sentence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encoder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sentence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attention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/>
              <a:t>d</a:t>
            </a:r>
            <a:r>
              <a:rPr lang="en-US" altLang="zh-CN" sz="2400" dirty="0" smtClean="0"/>
              <a:t>ocument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 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43" y="1524000"/>
            <a:ext cx="4339471" cy="52205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415" y="1679400"/>
            <a:ext cx="2844800" cy="113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500" y="2985828"/>
            <a:ext cx="2428629" cy="16268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364" y="4848387"/>
            <a:ext cx="2628900" cy="609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464" y="5369502"/>
            <a:ext cx="2031447" cy="74444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6100" y="6423379"/>
            <a:ext cx="6644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Hierarchical Attention Networks for Document </a:t>
            </a:r>
            <a:r>
              <a:rPr lang="en-US" altLang="zh-CN" sz="1400" dirty="0" smtClean="0"/>
              <a:t>Classification(2016ACL)</a:t>
            </a:r>
            <a:endParaRPr lang="en-US" altLang="zh-CN" sz="1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31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5259</TotalTime>
  <Words>854</Words>
  <Application>Microsoft Macintosh PowerPoint</Application>
  <PresentationFormat>宽屏</PresentationFormat>
  <Paragraphs>259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Calibri</vt:lpstr>
      <vt:lpstr>Calibri Light</vt:lpstr>
      <vt:lpstr>Mangal</vt:lpstr>
      <vt:lpstr>Times New Roman</vt:lpstr>
      <vt:lpstr>黑体</vt:lpstr>
      <vt:lpstr>宋体</vt:lpstr>
      <vt:lpstr>微软雅黑</vt:lpstr>
      <vt:lpstr>Arial</vt:lpstr>
      <vt:lpstr>20160528 Action Recognition</vt:lpstr>
      <vt:lpstr>Equation.KSEE3</vt:lpstr>
      <vt:lpstr>PowerPoint 演示文稿</vt:lpstr>
      <vt:lpstr>Outline</vt:lpstr>
      <vt:lpstr>Part1 传统文本分类 </vt:lpstr>
      <vt:lpstr>Part1 TFIDF</vt:lpstr>
      <vt:lpstr>Part1 TFIDF</vt:lpstr>
      <vt:lpstr>Part2 Text-CNN </vt:lpstr>
      <vt:lpstr>Part2 Text-RNN </vt:lpstr>
      <vt:lpstr>Part2 Text-RNN+attention </vt:lpstr>
      <vt:lpstr>Part2 Text-RNN+attention </vt:lpstr>
      <vt:lpstr>Part2 Text-RCNN </vt:lpstr>
      <vt:lpstr>Part2 Text-RCNN </vt:lpstr>
      <vt:lpstr>Part2 char-CNN </vt:lpstr>
      <vt:lpstr>Part2 FastText</vt:lpstr>
      <vt:lpstr>Part2 FastText</vt:lpstr>
      <vt:lpstr>Part2 Seq2SeqAtte</vt:lpstr>
      <vt:lpstr>Part2 深度学习基础模型</vt:lpstr>
      <vt:lpstr>Part3 SGM:Sequence Generation Model for Multi-Label Classification[COLING 2018 best papers] </vt:lpstr>
      <vt:lpstr>Part3 SGM:Sequence Generation Model for Multi-Label Classification[COLING 2018 best papers] </vt:lpstr>
      <vt:lpstr>Part3 SGM:Sequence Generation Model for Multi-Label Classification[COLING 2018 best papers] </vt:lpstr>
      <vt:lpstr>Part3 SGM:Sequence Generation Model for Multi-Label Classification[COLING 2018 best papers] </vt:lpstr>
      <vt:lpstr>Part3 SGM:Sequence Generation Model for Multi-Label Classification[COLING 2018 best papers] </vt:lpstr>
      <vt:lpstr>Part3 SGM:Sequence Generation Model for Multi-Label Classification[COLING 2018 best papers] </vt:lpstr>
      <vt:lpstr>Part3 SGM:Sequence Generation Model for Multi-Label Classification[COLING 2018 best papers] </vt:lpstr>
      <vt:lpstr>Part3 SGM:Sequence Generation Model for Multi-Label Classification[COLING 2018 best papers] </vt:lpstr>
      <vt:lpstr>Part3 SGM:Sequence Generation Model for Multi-Label Classification[COLING 2018 best papers] </vt:lpstr>
      <vt:lpstr>Thanks for your listening ...</vt:lpstr>
    </vt:vector>
  </TitlesOfParts>
  <Company>Microsoft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Microsoft Office 用户</cp:lastModifiedBy>
  <cp:revision>218</cp:revision>
  <dcterms:created xsi:type="dcterms:W3CDTF">2016-08-18T11:03:00Z</dcterms:created>
  <dcterms:modified xsi:type="dcterms:W3CDTF">2018-10-25T03:58:22Z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